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0" r:id="rId3"/>
    <p:sldId id="257" r:id="rId4"/>
    <p:sldId id="260" r:id="rId5"/>
    <p:sldId id="274" r:id="rId6"/>
    <p:sldId id="258" r:id="rId7"/>
    <p:sldId id="259" r:id="rId8"/>
    <p:sldId id="261" r:id="rId9"/>
    <p:sldId id="262" r:id="rId10"/>
    <p:sldId id="263" r:id="rId11"/>
    <p:sldId id="275" r:id="rId12"/>
    <p:sldId id="276" r:id="rId13"/>
    <p:sldId id="279" r:id="rId14"/>
    <p:sldId id="265" r:id="rId15"/>
    <p:sldId id="277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126" d="100"/>
          <a:sy n="126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Test # 1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8702640787485488E-2"/>
          <c:y val="0.10295127582736367"/>
          <c:w val="0.81320948729734943"/>
          <c:h val="0.82886566810727602"/>
        </c:manualLayout>
      </c:layout>
      <c:lineChart>
        <c:grouping val="standard"/>
        <c:ser>
          <c:idx val="0"/>
          <c:order val="0"/>
          <c:tx>
            <c:strRef>
              <c:f>Sheet1!$A$1</c:f>
              <c:strCache>
                <c:ptCount val="1"/>
                <c:pt idx="0">
                  <c:v>1</c:v>
                </c:pt>
              </c:strCache>
            </c:strRef>
          </c:tx>
          <c:val>
            <c:numRef>
              <c:f>Sheet1!$A$2:$J$2</c:f>
              <c:numCache>
                <c:formatCode>General</c:formatCode>
                <c:ptCount val="10"/>
                <c:pt idx="0">
                  <c:v>69</c:v>
                </c:pt>
                <c:pt idx="1">
                  <c:v>69</c:v>
                </c:pt>
                <c:pt idx="2">
                  <c:v>69</c:v>
                </c:pt>
                <c:pt idx="3">
                  <c:v>69</c:v>
                </c:pt>
                <c:pt idx="4">
                  <c:v>69</c:v>
                </c:pt>
                <c:pt idx="5">
                  <c:v>69</c:v>
                </c:pt>
                <c:pt idx="6">
                  <c:v>69</c:v>
                </c:pt>
                <c:pt idx="7">
                  <c:v>69</c:v>
                </c:pt>
                <c:pt idx="8">
                  <c:v>69</c:v>
                </c:pt>
                <c:pt idx="9">
                  <c:v>69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</c:v>
                </c:pt>
              </c:strCache>
            </c:strRef>
          </c:tx>
          <c:val>
            <c:numRef>
              <c:f>Sheet1!$A$3:$J$3</c:f>
              <c:numCache>
                <c:formatCode>General</c:formatCode>
                <c:ptCount val="10"/>
                <c:pt idx="0">
                  <c:v>71</c:v>
                </c:pt>
                <c:pt idx="1">
                  <c:v>70</c:v>
                </c:pt>
                <c:pt idx="2">
                  <c:v>71</c:v>
                </c:pt>
                <c:pt idx="3">
                  <c:v>69</c:v>
                </c:pt>
                <c:pt idx="4">
                  <c:v>70</c:v>
                </c:pt>
                <c:pt idx="5">
                  <c:v>70</c:v>
                </c:pt>
                <c:pt idx="6">
                  <c:v>69</c:v>
                </c:pt>
                <c:pt idx="7">
                  <c:v>69</c:v>
                </c:pt>
                <c:pt idx="8">
                  <c:v>68</c:v>
                </c:pt>
                <c:pt idx="9">
                  <c:v>69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3</c:v>
                </c:pt>
              </c:strCache>
            </c:strRef>
          </c:tx>
          <c:val>
            <c:numRef>
              <c:f>Sheet1!$A$4:$J$4</c:f>
              <c:numCache>
                <c:formatCode>General</c:formatCode>
                <c:ptCount val="10"/>
                <c:pt idx="0">
                  <c:v>72</c:v>
                </c:pt>
                <c:pt idx="1">
                  <c:v>62</c:v>
                </c:pt>
                <c:pt idx="2">
                  <c:v>74</c:v>
                </c:pt>
                <c:pt idx="3">
                  <c:v>63</c:v>
                </c:pt>
                <c:pt idx="4">
                  <c:v>71</c:v>
                </c:pt>
                <c:pt idx="5">
                  <c:v>59</c:v>
                </c:pt>
                <c:pt idx="6">
                  <c:v>57</c:v>
                </c:pt>
                <c:pt idx="7">
                  <c:v>59</c:v>
                </c:pt>
                <c:pt idx="8">
                  <c:v>57</c:v>
                </c:pt>
                <c:pt idx="9">
                  <c:v>-6</c:v>
                </c:pt>
              </c:numCache>
            </c:numRef>
          </c:val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4</c:v>
                </c:pt>
              </c:strCache>
            </c:strRef>
          </c:tx>
          <c:val>
            <c:numRef>
              <c:f>Sheet1!$A$5:$J$5</c:f>
              <c:numCache>
                <c:formatCode>General</c:formatCode>
                <c:ptCount val="10"/>
                <c:pt idx="0">
                  <c:v>56</c:v>
                </c:pt>
                <c:pt idx="1">
                  <c:v>64</c:v>
                </c:pt>
                <c:pt idx="2">
                  <c:v>62</c:v>
                </c:pt>
                <c:pt idx="3">
                  <c:v>72</c:v>
                </c:pt>
                <c:pt idx="4">
                  <c:v>71</c:v>
                </c:pt>
                <c:pt idx="5">
                  <c:v>61</c:v>
                </c:pt>
                <c:pt idx="6">
                  <c:v>58</c:v>
                </c:pt>
                <c:pt idx="7">
                  <c:v>62</c:v>
                </c:pt>
                <c:pt idx="8">
                  <c:v>58</c:v>
                </c:pt>
                <c:pt idx="9">
                  <c:v>37</c:v>
                </c:pt>
              </c:numCache>
            </c:numRef>
          </c:val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5</c:v>
                </c:pt>
              </c:strCache>
            </c:strRef>
          </c:tx>
          <c:val>
            <c:numRef>
              <c:f>Sheet1!$A$6:$J$6</c:f>
              <c:numCache>
                <c:formatCode>General</c:formatCode>
                <c:ptCount val="10"/>
                <c:pt idx="0">
                  <c:v>62</c:v>
                </c:pt>
                <c:pt idx="1">
                  <c:v>64</c:v>
                </c:pt>
                <c:pt idx="2">
                  <c:v>71</c:v>
                </c:pt>
                <c:pt idx="3">
                  <c:v>62</c:v>
                </c:pt>
                <c:pt idx="4">
                  <c:v>71</c:v>
                </c:pt>
                <c:pt idx="5">
                  <c:v>61</c:v>
                </c:pt>
                <c:pt idx="6">
                  <c:v>59</c:v>
                </c:pt>
                <c:pt idx="7">
                  <c:v>64</c:v>
                </c:pt>
                <c:pt idx="8">
                  <c:v>59</c:v>
                </c:pt>
                <c:pt idx="9">
                  <c:v>52</c:v>
                </c:pt>
              </c:numCache>
            </c:numRef>
          </c:val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6</c:v>
                </c:pt>
              </c:strCache>
            </c:strRef>
          </c:tx>
          <c:val>
            <c:numRef>
              <c:f>Sheet1!$A$7:$J$7</c:f>
              <c:numCache>
                <c:formatCode>General</c:formatCode>
                <c:ptCount val="10"/>
                <c:pt idx="0">
                  <c:v>46</c:v>
                </c:pt>
                <c:pt idx="1">
                  <c:v>57</c:v>
                </c:pt>
                <c:pt idx="2">
                  <c:v>71</c:v>
                </c:pt>
                <c:pt idx="3">
                  <c:v>55</c:v>
                </c:pt>
                <c:pt idx="4">
                  <c:v>71</c:v>
                </c:pt>
                <c:pt idx="5">
                  <c:v>42</c:v>
                </c:pt>
                <c:pt idx="6">
                  <c:v>13</c:v>
                </c:pt>
                <c:pt idx="7">
                  <c:v>45</c:v>
                </c:pt>
                <c:pt idx="8">
                  <c:v>42</c:v>
                </c:pt>
                <c:pt idx="9">
                  <c:v>-2</c:v>
                </c:pt>
              </c:numCache>
            </c:numRef>
          </c:val>
        </c:ser>
        <c:ser>
          <c:idx val="6"/>
          <c:order val="6"/>
          <c:tx>
            <c:strRef>
              <c:f>Sheet1!$G$1</c:f>
              <c:strCache>
                <c:ptCount val="1"/>
                <c:pt idx="0">
                  <c:v>7</c:v>
                </c:pt>
              </c:strCache>
            </c:strRef>
          </c:tx>
          <c:val>
            <c:numRef>
              <c:f>Sheet1!$A$8:$J$8</c:f>
              <c:numCache>
                <c:formatCode>General</c:formatCode>
                <c:ptCount val="10"/>
                <c:pt idx="0">
                  <c:v>12</c:v>
                </c:pt>
                <c:pt idx="1">
                  <c:v>41</c:v>
                </c:pt>
                <c:pt idx="2">
                  <c:v>71</c:v>
                </c:pt>
                <c:pt idx="3">
                  <c:v>36</c:v>
                </c:pt>
                <c:pt idx="4">
                  <c:v>71</c:v>
                </c:pt>
                <c:pt idx="5">
                  <c:v>17</c:v>
                </c:pt>
                <c:pt idx="6">
                  <c:v>-14</c:v>
                </c:pt>
                <c:pt idx="7">
                  <c:v>26</c:v>
                </c:pt>
                <c:pt idx="8">
                  <c:v>14</c:v>
                </c:pt>
                <c:pt idx="9">
                  <c:v>-12</c:v>
                </c:pt>
              </c:numCache>
            </c:numRef>
          </c:val>
        </c:ser>
        <c:ser>
          <c:idx val="7"/>
          <c:order val="7"/>
          <c:tx>
            <c:strRef>
              <c:f>Sheet1!$H$1</c:f>
              <c:strCache>
                <c:ptCount val="1"/>
                <c:pt idx="0">
                  <c:v>8</c:v>
                </c:pt>
              </c:strCache>
            </c:strRef>
          </c:tx>
          <c:val>
            <c:numRef>
              <c:f>Sheet1!$A$9:$J$9</c:f>
              <c:numCache>
                <c:formatCode>General</c:formatCode>
                <c:ptCount val="10"/>
                <c:pt idx="0">
                  <c:v>10</c:v>
                </c:pt>
                <c:pt idx="1">
                  <c:v>29</c:v>
                </c:pt>
                <c:pt idx="2">
                  <c:v>71</c:v>
                </c:pt>
                <c:pt idx="3">
                  <c:v>22</c:v>
                </c:pt>
                <c:pt idx="4">
                  <c:v>71</c:v>
                </c:pt>
                <c:pt idx="5">
                  <c:v>-2</c:v>
                </c:pt>
                <c:pt idx="6">
                  <c:v>-36</c:v>
                </c:pt>
                <c:pt idx="7">
                  <c:v>1</c:v>
                </c:pt>
                <c:pt idx="8">
                  <c:v>-8</c:v>
                </c:pt>
                <c:pt idx="9">
                  <c:v>-122</c:v>
                </c:pt>
              </c:numCache>
            </c:numRef>
          </c:val>
        </c:ser>
        <c:ser>
          <c:idx val="8"/>
          <c:order val="8"/>
          <c:tx>
            <c:strRef>
              <c:f>Sheet1!$I$1</c:f>
              <c:strCache>
                <c:ptCount val="1"/>
                <c:pt idx="0">
                  <c:v>9</c:v>
                </c:pt>
              </c:strCache>
            </c:strRef>
          </c:tx>
          <c:val>
            <c:numRef>
              <c:f>Sheet1!$A$10:$J$10</c:f>
              <c:numCache>
                <c:formatCode>General</c:formatCode>
                <c:ptCount val="10"/>
                <c:pt idx="0">
                  <c:v>32</c:v>
                </c:pt>
                <c:pt idx="1">
                  <c:v>-7</c:v>
                </c:pt>
                <c:pt idx="2">
                  <c:v>71</c:v>
                </c:pt>
                <c:pt idx="3">
                  <c:v>-8</c:v>
                </c:pt>
                <c:pt idx="4">
                  <c:v>71</c:v>
                </c:pt>
                <c:pt idx="5">
                  <c:v>-40</c:v>
                </c:pt>
                <c:pt idx="6">
                  <c:v>-67</c:v>
                </c:pt>
                <c:pt idx="7">
                  <c:v>-43</c:v>
                </c:pt>
                <c:pt idx="8">
                  <c:v>-45</c:v>
                </c:pt>
                <c:pt idx="9">
                  <c:v>-175</c:v>
                </c:pt>
              </c:numCache>
            </c:numRef>
          </c:val>
        </c:ser>
        <c:ser>
          <c:idx val="9"/>
          <c:order val="9"/>
          <c:tx>
            <c:strRef>
              <c:f>Sheet1!$J$1</c:f>
              <c:strCache>
                <c:ptCount val="1"/>
                <c:pt idx="0">
                  <c:v>10</c:v>
                </c:pt>
              </c:strCache>
            </c:strRef>
          </c:tx>
          <c:val>
            <c:numRef>
              <c:f>Sheet1!$A$11:$J$11</c:f>
              <c:numCache>
                <c:formatCode>General</c:formatCode>
                <c:ptCount val="10"/>
                <c:pt idx="0">
                  <c:v>65</c:v>
                </c:pt>
                <c:pt idx="1">
                  <c:v>-19</c:v>
                </c:pt>
                <c:pt idx="2">
                  <c:v>72</c:v>
                </c:pt>
                <c:pt idx="3">
                  <c:v>-18</c:v>
                </c:pt>
                <c:pt idx="4">
                  <c:v>71</c:v>
                </c:pt>
                <c:pt idx="5">
                  <c:v>-31</c:v>
                </c:pt>
                <c:pt idx="6">
                  <c:v>-37</c:v>
                </c:pt>
                <c:pt idx="7">
                  <c:v>-27</c:v>
                </c:pt>
                <c:pt idx="8">
                  <c:v>-39</c:v>
                </c:pt>
                <c:pt idx="9">
                  <c:v>-177</c:v>
                </c:pt>
              </c:numCache>
            </c:numRef>
          </c:val>
        </c:ser>
        <c:hiLowLines/>
        <c:marker val="1"/>
        <c:axId val="64786432"/>
        <c:axId val="64788352"/>
      </c:lineChart>
      <c:catAx>
        <c:axId val="64786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Thermocouples</a:t>
                </a:r>
              </a:p>
            </c:rich>
          </c:tx>
          <c:layout/>
        </c:title>
        <c:majorTickMark val="none"/>
        <c:tickLblPos val="nextTo"/>
        <c:crossAx val="64788352"/>
        <c:crosses val="autoZero"/>
        <c:auto val="1"/>
        <c:lblAlgn val="ctr"/>
        <c:lblOffset val="100"/>
      </c:catAx>
      <c:valAx>
        <c:axId val="64788352"/>
        <c:scaling>
          <c:orientation val="minMax"/>
          <c:max val="100"/>
          <c:min val="-18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°F</a:t>
                </a:r>
              </a:p>
            </c:rich>
          </c:tx>
          <c:layout/>
        </c:title>
        <c:numFmt formatCode="General" sourceLinked="1"/>
        <c:tickLblPos val="nextTo"/>
        <c:crossAx val="64786432"/>
        <c:crosses val="autoZero"/>
        <c:crossBetween val="between"/>
        <c:majorUnit val="30"/>
      </c:valAx>
    </c:plotArea>
    <c:legend>
      <c:legendPos val="r"/>
      <c:layout/>
    </c:legend>
    <c:plotVisOnly val="1"/>
  </c:chart>
  <c:spPr>
    <a:solidFill>
      <a:schemeClr val="bg1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DC9A-C9D3-4625-82A9-658DE73A9C22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B8674-C42E-407E-85C4-885D2FF87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8674-C42E-407E-85C4-885D2FF8731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 cstate="print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4/17/2010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94E3-72A4-4BEB-B2A9-E34567922A9C}" type="datetime1">
              <a:rPr/>
              <a:pPr/>
              <a:t>1/28/2008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655D-F6A4-4A9A-AD7D-807224273627}" type="datetime1">
              <a:rPr/>
              <a:pPr/>
              <a:t>1/28/2008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4/17/2010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pic>
        <p:nvPicPr>
          <p:cNvPr id="29698" name="Picture 2" descr="http://spacegrant.pr.erau.edu/images/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4114800" cy="62179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 cstate="print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262D-26BF-4BC2-851A-BB641D76AD94}" type="datetime1">
              <a:rPr/>
              <a:pPr/>
              <a:t>1/28/2008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A3B6-3DC6-454C-8F70-4BC89EE5F7B2}" type="datetime1">
              <a:rPr/>
              <a:pPr/>
              <a:t>1/28/2008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8037-858E-44D5-8099-1EACF801F58A}" type="datetime1">
              <a:rPr/>
              <a:pPr/>
              <a:t>1/28/2008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0CC5-163C-4ED7-A60D-C68E8B8E1ECC}" type="datetime1">
              <a:rPr/>
              <a:pPr/>
              <a:t>1/28/2008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8DF-CA1E-4911-9E2B-0C3AE4068B59}" type="datetime1">
              <a:rPr/>
              <a:pPr/>
              <a:t>1/28/2008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7383-FE98-4AB1-910A-F537928E843E}" type="datetime1">
              <a:rPr/>
              <a:pPr/>
              <a:t>1/28/2008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101F-0E3B-4150-9CD9-4B5224196B1A}" type="datetime1">
              <a:rPr/>
              <a:pPr/>
              <a:t>1/28/2008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 cstate="print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178A1E6A-B1D5-4802-8C15-906858F89420}" type="datetime1">
              <a:rPr/>
              <a:pPr/>
              <a:t>1/28/2008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990600"/>
            <a:ext cx="48006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Creating a Thermal Shroud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19400"/>
            <a:ext cx="5943600" cy="16002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Jessica Avitia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Aerospace Engineering Undergraduate Student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Embry-Riddle Aeronautical University, Prescott AZ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4572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Mentors: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Ronald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Madler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 Crabtree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Testing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6324600" cy="38413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thermocouples placed on thermal plate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 vacuum chamber to 0.038 Torr (pressure)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 liquid nitrogen for one hour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Recorded  data from thermocouples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057400" y="3581400"/>
            <a:ext cx="4114800" cy="3086100"/>
            <a:chOff x="2286000" y="3581400"/>
            <a:chExt cx="4114800" cy="3086100"/>
          </a:xfrm>
        </p:grpSpPr>
        <p:pic>
          <p:nvPicPr>
            <p:cNvPr id="4" name="Picture 3" descr="1007091822-0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3581400"/>
              <a:ext cx="4114800" cy="30861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2362200" y="6096000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10200" y="6096000"/>
              <a:ext cx="292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67000" y="5334000"/>
              <a:ext cx="2648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5400" y="4876800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38600" y="5410200"/>
              <a:ext cx="298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4200" y="4191000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8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6600" y="4495800"/>
              <a:ext cx="2936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7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4572001"/>
              <a:ext cx="304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86200" y="4114800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9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00600" y="3962400"/>
              <a:ext cx="3914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10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After Experiment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685800" y="1066800"/>
          <a:ext cx="7783966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Results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Thermocouples and liquid nitrogen behaved as expected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plate reached a temperature of approximately -250 °F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Conclusion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my thermal plate prototype Thermal System Detail Group was able to create a full size thermal shroud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124200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3657600" y="632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(GES,2009)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05200"/>
            <a:ext cx="4250129" cy="309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76400" y="3505200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(GES,2009)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6324600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(GES,2009)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Acknowledgements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6387353" cy="3809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Madler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 Crabtree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 Smith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Haven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System Detail Group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Space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Questions????</a:t>
            </a:r>
            <a:endParaRPr lang="en-US" sz="6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Reason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Thermal System Detail Group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payload testing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2819399" cy="8080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Project Goal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thermal shroud to simulate space environment 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thermal plate prototype to test the concept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thermal shroud from the prototype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"/>
            <a:ext cx="5311562" cy="8080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Heat Transfer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</a:endParaRPr>
          </a:p>
        </p:txBody>
      </p:sp>
      <p:pic>
        <p:nvPicPr>
          <p:cNvPr id="14338" name="Picture 2" descr="http://www.sciencelearn.org.nz/var/sciencelearn/storage/images/contexts/fire/sci_media/images/radiation/184279-1-eng-NZ/radiation_full_size_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63524" cy="38385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  <a:bevelB prst="angle"/>
          </a:sp3d>
        </p:spPr>
      </p:pic>
      <p:sp>
        <p:nvSpPr>
          <p:cNvPr id="5" name="Rectangle 4"/>
          <p:cNvSpPr/>
          <p:nvPr/>
        </p:nvSpPr>
        <p:spPr>
          <a:xfrm>
            <a:off x="1600200" y="5638800"/>
            <a:ext cx="396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6172200"/>
            <a:ext cx="215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(sciencelearn, 2009)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38200"/>
            <a:ext cx="5311562" cy="8080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Heat Transfer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</a:endParaRPr>
          </a:p>
        </p:txBody>
      </p: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2667000" y="2743200"/>
            <a:ext cx="3581400" cy="2209800"/>
            <a:chOff x="2880" y="2670"/>
            <a:chExt cx="4005" cy="2310"/>
          </a:xfrm>
        </p:grpSpPr>
        <p:cxnSp>
          <p:nvCxnSpPr>
            <p:cNvPr id="31761" name="AutoShape 17"/>
            <p:cNvCxnSpPr>
              <a:cxnSpLocks noChangeShapeType="1"/>
            </p:cNvCxnSpPr>
            <p:nvPr/>
          </p:nvCxnSpPr>
          <p:spPr bwMode="auto">
            <a:xfrm>
              <a:off x="6885" y="2670"/>
              <a:ext cx="0" cy="4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31762" name="Group 18"/>
            <p:cNvGrpSpPr>
              <a:grpSpLocks/>
            </p:cNvGrpSpPr>
            <p:nvPr/>
          </p:nvGrpSpPr>
          <p:grpSpPr bwMode="auto">
            <a:xfrm>
              <a:off x="2880" y="2670"/>
              <a:ext cx="4005" cy="2310"/>
              <a:chOff x="3720" y="2760"/>
              <a:chExt cx="4005" cy="2310"/>
            </a:xfrm>
          </p:grpSpPr>
          <p:cxnSp>
            <p:nvCxnSpPr>
              <p:cNvPr id="31763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5040" y="2760"/>
                <a:ext cx="26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1764" name="Rectangle 20"/>
              <p:cNvSpPr>
                <a:spLocks noChangeArrowheads="1"/>
              </p:cNvSpPr>
              <p:nvPr/>
            </p:nvSpPr>
            <p:spPr bwMode="auto">
              <a:xfrm>
                <a:off x="3720" y="4725"/>
                <a:ext cx="3165" cy="345"/>
              </a:xfrm>
              <a:prstGeom prst="rect">
                <a:avLst/>
              </a:prstGeom>
              <a:solidFill>
                <a:srgbClr val="B8CCE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765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3720" y="2760"/>
                <a:ext cx="1320" cy="19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766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6885" y="2760"/>
                <a:ext cx="840" cy="19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767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6885" y="3180"/>
                <a:ext cx="840" cy="18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26" name="Rectangle 25"/>
          <p:cNvSpPr/>
          <p:nvPr/>
        </p:nvSpPr>
        <p:spPr>
          <a:xfrm>
            <a:off x="3733800" y="2362200"/>
            <a:ext cx="1676400" cy="144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urved Connector 33"/>
          <p:cNvCxnSpPr/>
          <p:nvPr/>
        </p:nvCxnSpPr>
        <p:spPr>
          <a:xfrm rot="16200000" flipH="1">
            <a:off x="3619500" y="3695700"/>
            <a:ext cx="6096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6200000" flipH="1">
            <a:off x="4381500" y="3619500"/>
            <a:ext cx="6096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16200000" flipH="1">
            <a:off x="3275806" y="3582194"/>
            <a:ext cx="534194" cy="754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6200000" flipH="1">
            <a:off x="5295900" y="3467100"/>
            <a:ext cx="6096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H="1">
            <a:off x="4800600" y="3733800"/>
            <a:ext cx="609600" cy="152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16200000" flipH="1">
            <a:off x="4000500" y="3771900"/>
            <a:ext cx="533400" cy="152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38200"/>
            <a:ext cx="5311562" cy="8080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Background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6477000" cy="4038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Shrouds simulate space environment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inside vacuum chambers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Helps the system reach equilibrium temperatures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www.angstromengineering.com/images/space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00400"/>
            <a:ext cx="3886200" cy="29224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2362200" y="6324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61203" y="6248400"/>
            <a:ext cx="302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Angstromengineering</a:t>
            </a:r>
            <a:r>
              <a:rPr lang="en-US" dirty="0" smtClean="0">
                <a:solidFill>
                  <a:schemeClr val="bg1"/>
                </a:solidFill>
              </a:rPr>
              <a:t>, 2010)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5311562" cy="8080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Experimentation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553200" cy="4191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Researched Thermal Shrouds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properties / liquid nitrogen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 thermal plate prototype for testing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Adjusted thermal plate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 thermal shroud for thermal systems detail design group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14400"/>
            <a:ext cx="5311562" cy="8080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Thermal Plate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</a:endParaRP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1"/>
            <a:ext cx="635681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7162800" y="22860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¼ inch 2024 aluminum plate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715000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5311562" cy="8080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</a:rPr>
              <a:t>Thermal Plate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5029200" cy="439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6477000" y="3124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K copper tubing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 inch inner diameter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Moonlight_theme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Theme_Moonlight_theme</Template>
  <TotalTime>217</TotalTime>
  <Words>248</Words>
  <Application>Microsoft Office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Theme_Moonlight_theme</vt:lpstr>
      <vt:lpstr>Creating a Thermal Shroud</vt:lpstr>
      <vt:lpstr>Reason</vt:lpstr>
      <vt:lpstr>Project Goal</vt:lpstr>
      <vt:lpstr>Heat Transfer</vt:lpstr>
      <vt:lpstr>Heat Transfer</vt:lpstr>
      <vt:lpstr>Background</vt:lpstr>
      <vt:lpstr>Experimentation</vt:lpstr>
      <vt:lpstr>Thermal Plate</vt:lpstr>
      <vt:lpstr>Thermal Plate</vt:lpstr>
      <vt:lpstr>Testing</vt:lpstr>
      <vt:lpstr>After Experiment</vt:lpstr>
      <vt:lpstr>Slide 12</vt:lpstr>
      <vt:lpstr>Results</vt:lpstr>
      <vt:lpstr>Conclusion</vt:lpstr>
      <vt:lpstr>Slide 15</vt:lpstr>
      <vt:lpstr>Acknowledgements</vt:lpstr>
    </vt:vector>
  </TitlesOfParts>
  <Company>ERAU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imageusr</dc:creator>
  <cp:lastModifiedBy>imageusr</cp:lastModifiedBy>
  <cp:revision>42</cp:revision>
  <dcterms:created xsi:type="dcterms:W3CDTF">2010-03-01T19:18:17Z</dcterms:created>
  <dcterms:modified xsi:type="dcterms:W3CDTF">2010-04-12T23:13:33Z</dcterms:modified>
</cp:coreProperties>
</file>